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3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FF"/>
    <a:srgbClr val="0033CC"/>
    <a:srgbClr val="0033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265" autoAdjust="0"/>
    <p:restoredTop sz="94630" autoAdjust="0"/>
  </p:normalViewPr>
  <p:slideViewPr>
    <p:cSldViewPr>
      <p:cViewPr>
        <p:scale>
          <a:sx n="75" d="100"/>
          <a:sy n="75" d="100"/>
        </p:scale>
        <p:origin x="-1770" y="216"/>
      </p:cViewPr>
      <p:guideLst>
        <p:guide orient="horz" pos="37"/>
        <p:guide pos="4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979613" y="739775"/>
            <a:ext cx="2776537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048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DE77-5CAE-4071-AB06-AED887C2A0B6}" type="datetime1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80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9E80-3150-47EC-958A-271BC6285AFC}" type="datetime1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1690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253C-8E32-4982-9A73-9E62C6023558}" type="datetime1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227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1F26-1C7C-403F-9C4D-5DCD91084945}" type="datetime1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81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85B6-E19B-4739-9640-BCA4B5AFC05A}" type="datetime1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A77F-97D8-43B4-8482-661733171DF5}" type="datetime1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01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D9A1-B0C7-46B3-B8A0-870C7E82F57F}" type="datetime1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2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7D45-9341-4981-B457-87238ECFA665}" type="datetime1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A090-01E7-48E7-9E19-0C02A281D89E}" type="datetime1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0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9CDF-83BB-42CA-AEBD-4FCDBB3CE1EA}" type="datetime1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21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FCD5-EC1B-4A93-9182-B8ED9EE70478}" type="datetime1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355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59411-B762-4FE2-9A07-48D14EF316A3}" type="datetime1">
              <a:rPr kumimoji="1" lang="ja-JP" altLang="en-US" smtClean="0"/>
              <a:t>2016/1/6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表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323945"/>
              </p:ext>
            </p:extLst>
          </p:nvPr>
        </p:nvGraphicFramePr>
        <p:xfrm>
          <a:off x="116560" y="323528"/>
          <a:ext cx="6624734" cy="960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0733"/>
                <a:gridCol w="5644001"/>
              </a:tblGrid>
              <a:tr h="318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市区町村</a:t>
                      </a:r>
                      <a:endParaRPr kumimoji="1" lang="en-US" altLang="ja-JP" sz="1500" dirty="0" smtClean="0"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多気町</a:t>
                      </a:r>
                      <a:endParaRPr kumimoji="1" lang="en-US" altLang="ja-JP" sz="15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7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認定連携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創業支援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事業者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多気町商工会</a:t>
                      </a:r>
                      <a:endParaRPr kumimoji="1" lang="en-US" altLang="ja-JP" sz="15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68" name="表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236333"/>
              </p:ext>
            </p:extLst>
          </p:nvPr>
        </p:nvGraphicFramePr>
        <p:xfrm>
          <a:off x="113458" y="5571253"/>
          <a:ext cx="6627911" cy="3465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27911"/>
              </a:tblGrid>
              <a:tr h="3465243">
                <a:tc>
                  <a:txBody>
                    <a:bodyPr/>
                    <a:lstStyle/>
                    <a:p>
                      <a:endParaRPr kumimoji="1" lang="ja-JP" altLang="en-US" sz="15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61" marR="91461" marT="45719" marB="45719">
                    <a:noFill/>
                  </a:tcPr>
                </a:tc>
              </a:tr>
            </a:tbl>
          </a:graphicData>
        </a:graphic>
      </p:graphicFrame>
      <p:sp>
        <p:nvSpPr>
          <p:cNvPr id="70" name="テキスト ボックス 6"/>
          <p:cNvSpPr txBox="1">
            <a:spLocks noChangeArrowheads="1"/>
          </p:cNvSpPr>
          <p:nvPr/>
        </p:nvSpPr>
        <p:spPr bwMode="auto">
          <a:xfrm>
            <a:off x="-88404" y="5571253"/>
            <a:ext cx="32293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400" b="1" dirty="0" smtClean="0"/>
              <a:t>    ＜</a:t>
            </a:r>
            <a:r>
              <a:rPr lang="ja-JP" altLang="en-US" sz="1400" b="1" dirty="0"/>
              <a:t>全体像</a:t>
            </a:r>
            <a:r>
              <a:rPr lang="ja-JP" altLang="en-US" sz="1400" b="1" dirty="0" smtClean="0"/>
              <a:t>＞</a:t>
            </a:r>
            <a:r>
              <a:rPr lang="ja-JP" altLang="en-US" sz="1400" b="1" dirty="0"/>
              <a:t>　</a:t>
            </a:r>
            <a:endParaRPr lang="en-US" altLang="ja-JP" sz="1400" b="1" dirty="0" smtClean="0"/>
          </a:p>
          <a:p>
            <a:pPr eaLnBrk="1" hangingPunct="1"/>
            <a:r>
              <a:rPr lang="ja-JP" altLang="en-US" sz="1400" b="1" dirty="0"/>
              <a:t>　</a:t>
            </a:r>
            <a:r>
              <a:rPr lang="ja-JP" altLang="en-US" sz="1400" b="1" dirty="0" smtClean="0"/>
              <a:t>　　　</a:t>
            </a:r>
            <a:r>
              <a:rPr lang="en-US" altLang="ja-JP" sz="1100" b="1" dirty="0" smtClean="0"/>
              <a:t>※</a:t>
            </a:r>
            <a:r>
              <a:rPr lang="ja-JP" altLang="en-US" sz="1100" b="1" dirty="0" smtClean="0"/>
              <a:t>下線は特定創業支援事業</a:t>
            </a:r>
            <a:endParaRPr lang="ja-JP" altLang="en-US" sz="1100" b="1" dirty="0"/>
          </a:p>
        </p:txBody>
      </p:sp>
      <p:sp>
        <p:nvSpPr>
          <p:cNvPr id="71" name="ドーナツ 70"/>
          <p:cNvSpPr/>
          <p:nvPr/>
        </p:nvSpPr>
        <p:spPr>
          <a:xfrm rot="20024604">
            <a:off x="1781235" y="6308238"/>
            <a:ext cx="3659819" cy="1406351"/>
          </a:xfrm>
          <a:prstGeom prst="donut">
            <a:avLst>
              <a:gd name="adj" fmla="val 714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2492693" y="5832863"/>
            <a:ext cx="2054225" cy="998225"/>
            <a:chOff x="4205962" y="6094473"/>
            <a:chExt cx="2054225" cy="998225"/>
          </a:xfrm>
        </p:grpSpPr>
        <p:sp>
          <p:nvSpPr>
            <p:cNvPr id="72" name="Rectangle 5"/>
            <p:cNvSpPr>
              <a:spLocks noChangeArrowheads="1"/>
            </p:cNvSpPr>
            <p:nvPr/>
          </p:nvSpPr>
          <p:spPr bwMode="auto">
            <a:xfrm>
              <a:off x="4205962" y="6280713"/>
              <a:ext cx="2054225" cy="811985"/>
            </a:xfrm>
            <a:prstGeom prst="rect">
              <a:avLst/>
            </a:prstGeom>
            <a:gradFill>
              <a:gsLst>
                <a:gs pos="0">
                  <a:srgbClr val="99CCFF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25400" cmpd="dbl">
              <a:solidFill>
                <a:srgbClr val="3399FF"/>
              </a:solidFill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85895" tIns="44665" rIns="85895" bIns="44665" anchor="ctr"/>
            <a:lstStyle/>
            <a:p>
              <a:pPr algn="l">
                <a:defRPr/>
              </a:pP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defRPr/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・相談窓口の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設置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defRPr/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多気町商工会へ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の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algn="l">
                <a:defRPr/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創業支援事業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補助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 algn="l">
                <a:defRPr/>
              </a:pPr>
              <a:endParaRPr lang="en-US" altLang="ja-JP" sz="12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73" name="角丸四角形 72"/>
            <p:cNvSpPr/>
            <p:nvPr/>
          </p:nvSpPr>
          <p:spPr bwMode="auto">
            <a:xfrm>
              <a:off x="4585511" y="6094473"/>
              <a:ext cx="1252538" cy="280987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3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多気町</a:t>
              </a:r>
              <a:endParaRPr lang="en-US" altLang="ja-JP" sz="1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2436423" y="7130536"/>
            <a:ext cx="2058921" cy="1164250"/>
            <a:chOff x="2666222" y="5712327"/>
            <a:chExt cx="2058921" cy="1164250"/>
          </a:xfrm>
        </p:grpSpPr>
        <p:sp>
          <p:nvSpPr>
            <p:cNvPr id="76" name="Rectangle 5"/>
            <p:cNvSpPr>
              <a:spLocks noChangeArrowheads="1"/>
            </p:cNvSpPr>
            <p:nvPr/>
          </p:nvSpPr>
          <p:spPr bwMode="auto">
            <a:xfrm>
              <a:off x="2666222" y="5910704"/>
              <a:ext cx="2058921" cy="965873"/>
            </a:xfrm>
            <a:prstGeom prst="rect">
              <a:avLst/>
            </a:prstGeom>
            <a:gradFill>
              <a:gsLst>
                <a:gs pos="0">
                  <a:srgbClr val="99CCFF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5875">
              <a:solidFill>
                <a:srgbClr val="3399FF"/>
              </a:solidFill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85895" tIns="44665" rIns="85895" bIns="44665"/>
            <a:lstStyle/>
            <a:p>
              <a:pPr>
                <a:defRPr/>
              </a:pPr>
              <a:endParaRPr lang="en-US" altLang="ja-JP" sz="1200" dirty="0">
                <a:solidFill>
                  <a:schemeClr val="tx1"/>
                </a:solidFill>
                <a:latin typeface="Calibri" pitchFamily="34" charset="0"/>
              </a:endParaRPr>
            </a:p>
            <a:p>
              <a:pPr>
                <a:defRPr/>
              </a:pPr>
              <a:r>
                <a:rPr lang="ja-JP" alt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創業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支援セミナーを実施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defRPr/>
              </a:pP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創業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者のフォローアップ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77" name="角丸四角形 76"/>
            <p:cNvSpPr/>
            <p:nvPr/>
          </p:nvSpPr>
          <p:spPr bwMode="auto">
            <a:xfrm>
              <a:off x="2912523" y="5712327"/>
              <a:ext cx="1530350" cy="3175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3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b="1" dirty="0" smtClean="0">
                  <a:solidFill>
                    <a:schemeClr val="tx1"/>
                  </a:solidFill>
                </a:rPr>
                <a:t>多気町商工会</a:t>
              </a:r>
              <a:endParaRPr lang="en-US" altLang="ja-JP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78" name="ストライプ矢印 77"/>
          <p:cNvSpPr/>
          <p:nvPr/>
        </p:nvSpPr>
        <p:spPr>
          <a:xfrm rot="16200000">
            <a:off x="3208474" y="7663843"/>
            <a:ext cx="440907" cy="1584325"/>
          </a:xfrm>
          <a:prstGeom prst="stripedRightArrow">
            <a:avLst>
              <a:gd name="adj1" fmla="val 50400"/>
              <a:gd name="adj2" fmla="val 52948"/>
            </a:avLst>
          </a:prstGeom>
          <a:solidFill>
            <a:schemeClr val="accent1">
              <a:lumMod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82" name="テキスト ボックス 115"/>
          <p:cNvSpPr txBox="1">
            <a:spLocks noChangeArrowheads="1"/>
          </p:cNvSpPr>
          <p:nvPr/>
        </p:nvSpPr>
        <p:spPr bwMode="auto">
          <a:xfrm>
            <a:off x="2348880" y="8666608"/>
            <a:ext cx="2198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dirty="0">
                <a:solidFill>
                  <a:srgbClr val="FF0000"/>
                </a:solidFill>
              </a:rPr>
              <a:t>創業希望者、創業者</a:t>
            </a:r>
          </a:p>
        </p:txBody>
      </p:sp>
      <p:sp>
        <p:nvSpPr>
          <p:cNvPr id="85" name="Rectangle 5"/>
          <p:cNvSpPr>
            <a:spLocks noChangeArrowheads="1"/>
          </p:cNvSpPr>
          <p:nvPr/>
        </p:nvSpPr>
        <p:spPr bwMode="auto">
          <a:xfrm>
            <a:off x="4625278" y="8180551"/>
            <a:ext cx="1979613" cy="604274"/>
          </a:xfrm>
          <a:prstGeom prst="rect">
            <a:avLst/>
          </a:prstGeom>
          <a:gradFill>
            <a:gsLst>
              <a:gs pos="0">
                <a:srgbClr val="CCFFCC"/>
              </a:gs>
              <a:gs pos="50000">
                <a:schemeClr val="bg1"/>
              </a:gs>
              <a:gs pos="100000">
                <a:schemeClr val="bg1"/>
              </a:gs>
            </a:gsLst>
            <a:lin ang="5400000" scaled="0"/>
          </a:gradFill>
          <a:ln w="15875"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85895" tIns="44665" rIns="85895" bIns="44665"/>
          <a:lstStyle/>
          <a:p>
            <a:pPr algn="l">
              <a:defRPr/>
            </a:pPr>
            <a:endParaRPr lang="en-US" altLang="ja-JP" sz="1050" dirty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200" dirty="0">
                <a:solidFill>
                  <a:schemeClr val="tx1"/>
                </a:solidFill>
                <a:latin typeface="Calibri" pitchFamily="34" charset="0"/>
              </a:rPr>
              <a:t>・情報提供、専門家派遣</a:t>
            </a:r>
            <a:endParaRPr lang="en-US" altLang="ja-JP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6" name="角丸四角形 85"/>
          <p:cNvSpPr/>
          <p:nvPr/>
        </p:nvSpPr>
        <p:spPr bwMode="auto">
          <a:xfrm>
            <a:off x="4581130" y="7923922"/>
            <a:ext cx="2089150" cy="3175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b="1" smtClean="0">
                <a:solidFill>
                  <a:schemeClr val="tx1"/>
                </a:solidFill>
              </a:rPr>
              <a:t>松阪商工会広域連合</a:t>
            </a:r>
            <a:endParaRPr lang="en-US" altLang="ja-JP" sz="1300" b="1" dirty="0">
              <a:solidFill>
                <a:schemeClr val="tx1"/>
              </a:solidFill>
            </a:endParaRPr>
          </a:p>
        </p:txBody>
      </p:sp>
      <p:sp>
        <p:nvSpPr>
          <p:cNvPr id="87" name="二方向矢印 86"/>
          <p:cNvSpPr/>
          <p:nvPr/>
        </p:nvSpPr>
        <p:spPr bwMode="auto">
          <a:xfrm rot="16200000">
            <a:off x="4812933" y="6969860"/>
            <a:ext cx="722259" cy="1185863"/>
          </a:xfrm>
          <a:prstGeom prst="leftUpArrow">
            <a:avLst>
              <a:gd name="adj1" fmla="val 40409"/>
              <a:gd name="adj2" fmla="val 34594"/>
              <a:gd name="adj3" fmla="val 29050"/>
            </a:avLst>
          </a:prstGeom>
          <a:solidFill>
            <a:schemeClr val="bg1"/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marL="342900" indent="-342900"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88" name="正方形/長方形 125"/>
          <p:cNvSpPr>
            <a:spLocks noChangeArrowheads="1"/>
          </p:cNvSpPr>
          <p:nvPr/>
        </p:nvSpPr>
        <p:spPr bwMode="auto">
          <a:xfrm>
            <a:off x="4941168" y="7279504"/>
            <a:ext cx="58381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1400" b="1" dirty="0"/>
              <a:t>連 携</a:t>
            </a: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206945" y="6588090"/>
            <a:ext cx="1979613" cy="1009216"/>
          </a:xfrm>
          <a:prstGeom prst="rect">
            <a:avLst/>
          </a:prstGeom>
          <a:gradFill>
            <a:gsLst>
              <a:gs pos="0">
                <a:srgbClr val="CCFFCC"/>
              </a:gs>
              <a:gs pos="50000">
                <a:schemeClr val="bg1"/>
              </a:gs>
              <a:gs pos="100000">
                <a:schemeClr val="bg1"/>
              </a:gs>
            </a:gsLst>
            <a:lin ang="5400000" scaled="0"/>
          </a:gradFill>
          <a:ln w="15875"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85895" tIns="44665" rIns="85895" bIns="44665"/>
          <a:lstStyle/>
          <a:p>
            <a:pPr algn="l">
              <a:defRPr/>
            </a:pPr>
            <a:endParaRPr lang="en-US" altLang="ja-JP" sz="1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・融資、開業資金</a:t>
            </a:r>
            <a:endParaRPr lang="en-US" altLang="ja-JP" sz="1200" dirty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・創業相談</a:t>
            </a:r>
            <a:endParaRPr lang="en-US" altLang="ja-JP" sz="1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・有識者によるアドバイス</a:t>
            </a:r>
            <a:endParaRPr lang="en-US" altLang="ja-JP" sz="1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・各種セミナー</a:t>
            </a:r>
            <a:endParaRPr lang="en-US" altLang="ja-JP" sz="12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0" name="角丸四角形 89"/>
          <p:cNvSpPr/>
          <p:nvPr/>
        </p:nvSpPr>
        <p:spPr bwMode="auto">
          <a:xfrm>
            <a:off x="332656" y="6133506"/>
            <a:ext cx="1672076" cy="59873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50" b="1" dirty="0" smtClean="0">
                <a:solidFill>
                  <a:schemeClr val="tx1"/>
                </a:solidFill>
              </a:rPr>
              <a:t>地域金融機関</a:t>
            </a:r>
            <a:endParaRPr lang="en-US" altLang="ja-JP" sz="1250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50" b="1" dirty="0" smtClean="0">
                <a:solidFill>
                  <a:schemeClr val="tx1"/>
                </a:solidFill>
              </a:rPr>
              <a:t>日本政策金融公庫</a:t>
            </a:r>
            <a:endParaRPr lang="en-US" altLang="ja-JP" sz="1250" b="1" dirty="0">
              <a:solidFill>
                <a:schemeClr val="tx1"/>
              </a:solidFill>
            </a:endParaRPr>
          </a:p>
        </p:txBody>
      </p:sp>
      <p:graphicFrame>
        <p:nvGraphicFramePr>
          <p:cNvPr id="93" name="表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48222"/>
              </p:ext>
            </p:extLst>
          </p:nvPr>
        </p:nvGraphicFramePr>
        <p:xfrm>
          <a:off x="116187" y="1259632"/>
          <a:ext cx="6625479" cy="10389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917"/>
                <a:gridCol w="5630562"/>
              </a:tblGrid>
              <a:tr h="10389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>
                          <a:latin typeface="+mn-ea"/>
                          <a:ea typeface="+mn-ea"/>
                        </a:rPr>
                        <a:t>概　要</a:t>
                      </a:r>
                      <a:endParaRPr kumimoji="1" lang="ja-JP" altLang="en-US" sz="15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21" marB="45721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baseline="0" dirty="0" smtClean="0">
                          <a:latin typeface="+mn-ea"/>
                          <a:ea typeface="+mn-ea"/>
                        </a:rPr>
                        <a:t>　多気町</a:t>
                      </a:r>
                      <a:r>
                        <a:rPr lang="ja-JP" altLang="en-US" sz="1200" dirty="0" smtClean="0">
                          <a:latin typeface="+mn-ea"/>
                          <a:ea typeface="+mn-ea"/>
                        </a:rPr>
                        <a:t>においては、本年度まで創業支援の取り組みを行っていなかったが、本計画により、地域連携体制の整備、創業関連情報の一元化並びに周知を図ることで、</a:t>
                      </a:r>
                      <a:r>
                        <a:rPr lang="ja-JP" altLang="en-US" sz="1200" dirty="0" smtClean="0">
                          <a:latin typeface="+mn-ea"/>
                          <a:ea typeface="+mn-ea"/>
                        </a:rPr>
                        <a:t>年間</a:t>
                      </a:r>
                      <a:r>
                        <a:rPr lang="en-US" altLang="ja-JP" sz="1200" dirty="0" smtClean="0">
                          <a:latin typeface="+mn-ea"/>
                          <a:ea typeface="+mn-ea"/>
                        </a:rPr>
                        <a:t>6</a:t>
                      </a:r>
                      <a:r>
                        <a:rPr lang="ja-JP" altLang="en-US" sz="1200" smtClean="0">
                          <a:latin typeface="+mn-ea"/>
                          <a:ea typeface="+mn-ea"/>
                        </a:rPr>
                        <a:t>件の</a:t>
                      </a:r>
                      <a:r>
                        <a:rPr lang="ja-JP" altLang="en-US" sz="1200" dirty="0" smtClean="0">
                          <a:latin typeface="+mn-ea"/>
                          <a:ea typeface="+mn-ea"/>
                        </a:rPr>
                        <a:t>創業の実現を目指します。　</a:t>
                      </a:r>
                      <a:endParaRPr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lang="ja-JP" altLang="en-US" sz="1200" dirty="0" smtClean="0">
                          <a:latin typeface="+mn-ea"/>
                          <a:ea typeface="+mn-ea"/>
                        </a:rPr>
                        <a:t>　平成</a:t>
                      </a:r>
                      <a:r>
                        <a:rPr lang="en-US" altLang="ja-JP" sz="1200" dirty="0" smtClean="0">
                          <a:latin typeface="+mn-ea"/>
                          <a:ea typeface="+mn-ea"/>
                        </a:rPr>
                        <a:t>27</a:t>
                      </a:r>
                      <a:r>
                        <a:rPr lang="ja-JP" altLang="en-US" sz="1200" dirty="0" smtClean="0">
                          <a:latin typeface="+mn-ea"/>
                          <a:ea typeface="+mn-ea"/>
                        </a:rPr>
                        <a:t>年度～平成</a:t>
                      </a:r>
                      <a:r>
                        <a:rPr lang="en-US" altLang="ja-JP" sz="1200" dirty="0" smtClean="0">
                          <a:latin typeface="+mn-ea"/>
                          <a:ea typeface="+mn-ea"/>
                        </a:rPr>
                        <a:t>29</a:t>
                      </a:r>
                      <a:r>
                        <a:rPr lang="ja-JP" altLang="en-US" sz="1200" dirty="0" smtClean="0">
                          <a:latin typeface="+mn-ea"/>
                          <a:ea typeface="+mn-ea"/>
                        </a:rPr>
                        <a:t>年度にかけて、創業希望者に対して、窓口相談、創業支援セミナー等による支援を実施します。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</a:txBody>
                  <a:tcPr marL="91461" marR="91461" marT="45721" marB="45721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94" name="表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692435"/>
              </p:ext>
            </p:extLst>
          </p:nvPr>
        </p:nvGraphicFramePr>
        <p:xfrm>
          <a:off x="115814" y="2771800"/>
          <a:ext cx="6626225" cy="273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917"/>
                <a:gridCol w="5631308"/>
              </a:tblGrid>
              <a:tr h="27363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特徴</a:t>
                      </a:r>
                      <a:endParaRPr kumimoji="1" lang="ja-JP" altLang="en-US" sz="15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61" marR="91461" marT="45695" marB="45695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多気町では、ビジネスモデルの構築、資金調達など創業に必要となる要素に応じて、関係機関の強みを生かした適切な創業支援の提供を行います。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695" marB="45695"/>
                </a:tc>
              </a:tr>
            </a:tbl>
          </a:graphicData>
        </a:graphic>
      </p:graphicFrame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577648"/>
              </p:ext>
            </p:extLst>
          </p:nvPr>
        </p:nvGraphicFramePr>
        <p:xfrm>
          <a:off x="116187" y="2339752"/>
          <a:ext cx="6625480" cy="3463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917"/>
                <a:gridCol w="5630563"/>
              </a:tblGrid>
              <a:tr h="3463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年間目標数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21" marB="45721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創業支援者件数：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32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件　　　　　　　　創業者数：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r>
                        <a:rPr lang="ja-JP" altLang="en-US" sz="120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件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21" marB="45721" anchor="ctr">
                    <a:noFill/>
                  </a:tcPr>
                </a:tc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157192" y="8693681"/>
            <a:ext cx="1600200" cy="486833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4" name="二方向矢印 3"/>
          <p:cNvSpPr/>
          <p:nvPr/>
        </p:nvSpPr>
        <p:spPr>
          <a:xfrm rot="5400000">
            <a:off x="1218727" y="7043216"/>
            <a:ext cx="648072" cy="1756250"/>
          </a:xfrm>
          <a:prstGeom prst="leftUpArrow">
            <a:avLst>
              <a:gd name="adj1" fmla="val 50083"/>
              <a:gd name="adj2" fmla="val 38303"/>
              <a:gd name="adj3" fmla="val 26568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正方形/長方形 125"/>
          <p:cNvSpPr>
            <a:spLocks noChangeArrowheads="1"/>
          </p:cNvSpPr>
          <p:nvPr/>
        </p:nvSpPr>
        <p:spPr bwMode="auto">
          <a:xfrm>
            <a:off x="1052736" y="7857937"/>
            <a:ext cx="113382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調整・連携</a:t>
            </a:r>
            <a:endParaRPr lang="ja-JP" altLang="en-US" sz="1400" b="1" dirty="0"/>
          </a:p>
        </p:txBody>
      </p:sp>
      <p:pic>
        <p:nvPicPr>
          <p:cNvPr id="33" name="図 32"/>
          <p:cNvPicPr>
            <a:picLocks noChangeAspect="1" noChangeArrowheads="1"/>
            <a:extLst>
              <a:ext uri="{84589F7E-364E-4C9E-8A38-B11213B215E9}">
                <a14:cameraTool xmlns:a14="http://schemas.microsoft.com/office/drawing/2010/main" cellRange="$A$2:$I$2"/>
              </a:ext>
            </a:extLst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6751" y="3300512"/>
            <a:ext cx="5473530" cy="4794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9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</p:pic>
      <p:sp>
        <p:nvSpPr>
          <p:cNvPr id="7" name="右矢印 6"/>
          <p:cNvSpPr/>
          <p:nvPr/>
        </p:nvSpPr>
        <p:spPr>
          <a:xfrm>
            <a:off x="1223264" y="3859416"/>
            <a:ext cx="5408140" cy="496560"/>
          </a:xfrm>
          <a:prstGeom prst="rightArrow">
            <a:avLst/>
          </a:prstGeom>
          <a:gradFill flip="none" rotWithShape="1">
            <a:gsLst>
              <a:gs pos="70000">
                <a:srgbClr val="FF9933"/>
              </a:gs>
              <a:gs pos="100000">
                <a:srgbClr val="FFEBFA"/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多気町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右矢印 34"/>
          <p:cNvSpPr/>
          <p:nvPr/>
        </p:nvSpPr>
        <p:spPr>
          <a:xfrm>
            <a:off x="1223264" y="4374520"/>
            <a:ext cx="5448933" cy="454144"/>
          </a:xfrm>
          <a:prstGeom prst="rightArrow">
            <a:avLst>
              <a:gd name="adj1" fmla="val 50000"/>
              <a:gd name="adj2" fmla="val 63163"/>
            </a:avLst>
          </a:prstGeom>
          <a:gradFill flip="none" rotWithShape="1">
            <a:gsLst>
              <a:gs pos="70000">
                <a:srgbClr val="FF9933"/>
              </a:gs>
              <a:gs pos="100000">
                <a:srgbClr val="FFEBFA"/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多気町商工会・松阪商工会広域連合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右矢印 35"/>
          <p:cNvSpPr/>
          <p:nvPr/>
        </p:nvSpPr>
        <p:spPr>
          <a:xfrm>
            <a:off x="1772816" y="4870192"/>
            <a:ext cx="3312368" cy="493896"/>
          </a:xfrm>
          <a:prstGeom prst="rightArrow">
            <a:avLst/>
          </a:prstGeom>
          <a:gradFill flip="none" rotWithShape="1">
            <a:gsLst>
              <a:gs pos="70000">
                <a:srgbClr val="FF9933"/>
              </a:gs>
              <a:gs pos="100000">
                <a:srgbClr val="FFEBFA"/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地域金融・日本政策金融公庫等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553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15166</TotalTime>
  <Words>108</Words>
  <Application>Microsoft Office PowerPoint</Application>
  <PresentationFormat>画面に合わせる (4:3)</PresentationFormat>
  <Paragraphs>42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市町村による創業支援 （手引き）</dc:title>
  <dc:creator>METI</dc:creator>
  <cp:lastModifiedBy>FJ-USER</cp:lastModifiedBy>
  <cp:revision>526</cp:revision>
  <cp:lastPrinted>2014-04-03T05:23:19Z</cp:lastPrinted>
  <dcterms:created xsi:type="dcterms:W3CDTF">2013-10-29T02:46:12Z</dcterms:created>
  <dcterms:modified xsi:type="dcterms:W3CDTF">2016-01-06T07:15:22Z</dcterms:modified>
</cp:coreProperties>
</file>